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-hp-01\secretariat$\ENQUETES%20diverses\0%20ENQUETES%20aupr&#232;s%20des%20%20dipl&#244;m&#233;s\SORTIS%20EN%20JUIN%202024\Enqu&#234;te%20suivi%20d'%20Etudes%20-%20Post%20BAC%202024%20-%2023%20oct%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rich>
      </c:tx>
      <c:layout>
        <c:manualLayout>
          <c:xMode val="edge"/>
          <c:yMode val="edge"/>
          <c:x val="0.63563954505686771"/>
          <c:y val="2.83687943262411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B4-494B-9E4E-CAB80615A2F5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B4-494B-9E4E-CAB80615A2F5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B4-494B-9E4E-CAB80615A2F5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6B4-494B-9E4E-CAB80615A2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6B4-494B-9E4E-CAB80615A2F5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6B4-494B-9E4E-CAB80615A2F5}"/>
              </c:ext>
            </c:extLst>
          </c:dPt>
          <c:dPt>
            <c:idx val="6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6B4-494B-9E4E-CAB80615A2F5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6B4-494B-9E4E-CAB80615A2F5}"/>
              </c:ext>
            </c:extLst>
          </c:dPt>
          <c:dPt>
            <c:idx val="8"/>
            <c:bubble3D val="0"/>
            <c:spPr>
              <a:solidFill>
                <a:srgbClr val="FF3399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6B4-494B-9E4E-CAB80615A2F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6B4-494B-9E4E-CAB80615A2F5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26B4-494B-9E4E-CAB80615A2F5}"/>
              </c:ext>
            </c:extLst>
          </c:dPt>
          <c:dLbls>
            <c:dLbl>
              <c:idx val="0"/>
              <c:layout>
                <c:manualLayout>
                  <c:x val="4.6262906161120103E-2"/>
                  <c:y val="9.11791256218495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A5D0F11-DF47-445E-9114-D111F19B559C}" type="CATEGORYNAME">
                      <a:rPr lang="en-US" sz="900"/>
                      <a:pPr>
                        <a:defRPr/>
                      </a:pPr>
                      <a:t>[NOM DE CATÉGORIE]</a:t>
                    </a:fld>
                    <a:r>
                      <a:rPr lang="en-US" sz="900" baseline="0"/>
                      <a:t> </a:t>
                    </a:r>
                    <a:fld id="{21F42184-97E2-4324-BBD2-48C8835D35BB}" type="PERCENTAGE">
                      <a:rPr lang="en-US" sz="900" baseline="0"/>
                      <a:pPr>
                        <a:defRPr/>
                      </a:pPr>
                      <a:t>[POURCENTAGE]</a:t>
                    </a:fld>
                    <a:endParaRPr lang="en-US" sz="900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38656753271692"/>
                      <c:h val="0.134276897396193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6B4-494B-9E4E-CAB80615A2F5}"/>
                </c:ext>
              </c:extLst>
            </c:dLbl>
            <c:dLbl>
              <c:idx val="1"/>
              <c:layout>
                <c:manualLayout>
                  <c:x val="9.551812121045837E-2"/>
                  <c:y val="-0.1019356680833305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8A11984-1CD3-450A-9BC7-E01AA1999885}" type="CATEGORYNAME">
                      <a:rPr lang="en-US" sz="1000"/>
                      <a:pPr>
                        <a:defRPr/>
                      </a:pPr>
                      <a:t>[NOM DE CATÉGORIE]</a:t>
                    </a:fld>
                    <a:r>
                      <a:rPr lang="en-US" sz="1000" baseline="0"/>
                      <a:t> </a:t>
                    </a:r>
                    <a:fld id="{9B37FBF4-191F-48AA-A700-FBD8C9608EA5}" type="PERCENTAGE">
                      <a:rPr lang="en-US" sz="1000" baseline="0"/>
                      <a:pPr>
                        <a:defRPr/>
                      </a:pPr>
                      <a:t>[POURCENTAGE]</a:t>
                    </a:fld>
                    <a:endParaRPr lang="en-US" sz="1000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29823406220565"/>
                      <c:h val="0.130731064474681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6B4-494B-9E4E-CAB80615A2F5}"/>
                </c:ext>
              </c:extLst>
            </c:dLbl>
            <c:dLbl>
              <c:idx val="2"/>
              <c:layout>
                <c:manualLayout>
                  <c:x val="-2.6734981298069449E-2"/>
                  <c:y val="1.67497995804917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368F5D0-11B2-46C0-B4F8-86B04AAB2A89}" type="CATEGORYNAME">
                      <a:rPr lang="en-US"/>
                      <a:pPr>
                        <a:defRPr/>
                      </a:pPr>
                      <a:t>[NOM DE CATÉGORIE]</a:t>
                    </a:fld>
                    <a:r>
                      <a:rPr lang="en-US" baseline="0"/>
                      <a:t> </a:t>
                    </a:r>
                    <a:fld id="{10D090FE-0727-4A6F-BD22-16DC0C2ABB81}" type="PERCENTAGE">
                      <a:rPr lang="en-US" baseline="0"/>
                      <a:pPr>
                        <a:defRPr/>
                      </a:pPr>
                      <a:t>[POURCENTAGE]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20493827160494"/>
                      <c:h val="7.446808510638297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6B4-494B-9E4E-CAB80615A2F5}"/>
                </c:ext>
              </c:extLst>
            </c:dLbl>
            <c:dLbl>
              <c:idx val="3"/>
              <c:layout>
                <c:manualLayout>
                  <c:x val="-3.3529853212792851E-2"/>
                  <c:y val="-4.9778019768805498E-2"/>
                </c:manualLayout>
              </c:layout>
              <c:tx>
                <c:rich>
                  <a:bodyPr/>
                  <a:lstStyle/>
                  <a:p>
                    <a:fld id="{8538C348-B8C0-4323-BABD-648852E35CA5}" type="CATEGORYNAME">
                      <a:rPr lang="en-US"/>
                      <a:pPr/>
                      <a:t>[NOM DE CATÉGORIE]</a:t>
                    </a:fld>
                    <a:fld id="{7A8C0CCB-1964-4D45-81E5-3847FFB3F860}" type="PERCENTAGE">
                      <a:rPr lang="en-US" baseline="0"/>
                      <a:pPr/>
                      <a:t>[POURCENTAGE]</a:t>
                    </a:fld>
                    <a:endParaRPr lang="fr-FR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6172839506173"/>
                      <c:h val="9.21985815602836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6B4-494B-9E4E-CAB80615A2F5}"/>
                </c:ext>
              </c:extLst>
            </c:dLbl>
            <c:dLbl>
              <c:idx val="4"/>
              <c:layout>
                <c:manualLayout>
                  <c:x val="-3.2566306989404104E-2"/>
                  <c:y val="5.605070642765337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E996647-20A0-44D5-826A-1AEFFE5FEC8A}" type="CATEGORYNAME">
                      <a:rPr lang="en-US"/>
                      <a:pPr>
                        <a:defRPr/>
                      </a:pPr>
                      <a:t>[NOM DE CATÉGORIE]</a:t>
                    </a:fld>
                    <a:r>
                      <a:rPr lang="en-US" baseline="0"/>
                      <a:t> </a:t>
                    </a:r>
                    <a:fld id="{00306E10-6B0B-455D-9BF7-3DA5CEBF89F4}" type="PERCENTAGE">
                      <a:rPr lang="en-US" baseline="0"/>
                      <a:pPr>
                        <a:defRPr/>
                      </a:pPr>
                      <a:t>[POURCENTAGE]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62962962962963"/>
                      <c:h val="6.73758865248226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6B4-494B-9E4E-CAB80615A2F5}"/>
                </c:ext>
              </c:extLst>
            </c:dLbl>
            <c:dLbl>
              <c:idx val="5"/>
              <c:layout>
                <c:manualLayout>
                  <c:x val="-1.452318460192476E-2"/>
                  <c:y val="1.000251298374930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CB26683-8147-4154-B366-6E257C06BF4B}" type="CATEGORYNAME">
                      <a:rPr lang="en-US"/>
                      <a:pPr>
                        <a:defRPr/>
                      </a:pPr>
                      <a:t>[NOM DE CATÉGORIE]</a:t>
                    </a:fld>
                    <a:r>
                      <a:rPr lang="en-US" baseline="0"/>
                      <a:t> </a:t>
                    </a:r>
                    <a:fld id="{19FA70ED-8FFB-464F-8816-85D9608561C0}" type="PERCENTAGE">
                      <a:rPr lang="en-US" baseline="0"/>
                      <a:pPr>
                        <a:defRPr/>
                      </a:pPr>
                      <a:t>[POURCENTAGE]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73086419753087"/>
                      <c:h val="7.446808510638297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6B4-494B-9E4E-CAB80615A2F5}"/>
                </c:ext>
              </c:extLst>
            </c:dLbl>
            <c:dLbl>
              <c:idx val="6"/>
              <c:layout>
                <c:manualLayout>
                  <c:x val="-6.9064255856906745E-2"/>
                  <c:y val="1.19523091528452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32671C3-2A9E-478D-96E4-228EF4CA5371}" type="CATEGORYNAME">
                      <a:rPr lang="en-US"/>
                      <a:pPr>
                        <a:defRPr/>
                      </a:pPr>
                      <a:t>[NOM DE CATÉGORIE]</a:t>
                    </a:fld>
                    <a:r>
                      <a:rPr lang="en-US" baseline="0"/>
                      <a:t> </a:t>
                    </a:r>
                    <a:fld id="{DA195839-303B-498A-952F-B1010E295730}" type="PERCENTAGE">
                      <a:rPr lang="en-US" baseline="0"/>
                      <a:pPr>
                        <a:defRPr/>
                      </a:pPr>
                      <a:t>[POURCENTAGE]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8395061728396"/>
                      <c:h val="7.446808510638297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6B4-494B-9E4E-CAB80615A2F5}"/>
                </c:ext>
              </c:extLst>
            </c:dLbl>
            <c:dLbl>
              <c:idx val="7"/>
              <c:layout>
                <c:manualLayout>
                  <c:x val="-0.10513900247563902"/>
                  <c:y val="-3.130549213708305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A71194-72BA-40AF-BBA0-A0854D449BF6}" type="CATEGORYNAME">
                      <a:rPr lang="en-US"/>
                      <a:pPr>
                        <a:defRPr/>
                      </a:pPr>
                      <a:t>[NOM DE CATÉGORIE]</a:t>
                    </a:fld>
                    <a:r>
                      <a:rPr lang="en-US" baseline="0"/>
                      <a:t> </a:t>
                    </a:r>
                    <a:fld id="{E01780A2-66D7-466B-B2BA-B4983FC3277A}" type="PERCENTAGE">
                      <a:rPr lang="en-US" baseline="0"/>
                      <a:pPr>
                        <a:defRPr/>
                      </a:pPr>
                      <a:t>[POURCENTAGE]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97674376068846"/>
                      <c:h val="6.88894013771290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6B4-494B-9E4E-CAB80615A2F5}"/>
                </c:ext>
              </c:extLst>
            </c:dLbl>
            <c:dLbl>
              <c:idx val="8"/>
              <c:layout>
                <c:manualLayout>
                  <c:x val="-2.3255448624477534E-2"/>
                  <c:y val="-2.04696487407159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C493F17-5410-4D14-BC55-ADEB1DF18268}" type="CATEGORYNAME">
                      <a:rPr lang="en-US" sz="800"/>
                      <a:pPr>
                        <a:defRPr/>
                      </a:pPr>
                      <a:t>[NOM DE CATÉGORIE]</a:t>
                    </a:fld>
                    <a:r>
                      <a:rPr lang="en-US" sz="800" baseline="0"/>
                      <a:t> </a:t>
                    </a:r>
                    <a:fld id="{1820E969-FB3B-46FC-ABDE-50A5364F8209}" type="PERCENTAGE">
                      <a:rPr lang="en-US" sz="800" baseline="0"/>
                      <a:pPr>
                        <a:defRPr/>
                      </a:pPr>
                      <a:t>[POURCENTAGE]</a:t>
                    </a:fld>
                    <a:endParaRPr lang="en-US" sz="800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511111111111114E-2"/>
                      <c:h val="4.964539007092198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6B4-494B-9E4E-CAB80615A2F5}"/>
                </c:ext>
              </c:extLst>
            </c:dLbl>
            <c:dLbl>
              <c:idx val="9"/>
              <c:layout>
                <c:manualLayout>
                  <c:x val="5.4328142315543893E-2"/>
                  <c:y val="-7.84073267437315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9C6B2E1-1F9A-4C6A-B625-F30AC04187DB}" type="CATEGORYNAME">
                      <a:rPr lang="en-US" sz="800"/>
                      <a:pPr>
                        <a:defRPr/>
                      </a:pPr>
                      <a:t>[NOM DE CATÉGORIE]</a:t>
                    </a:fld>
                    <a:r>
                      <a:rPr lang="en-US" sz="800" baseline="0"/>
                      <a:t> </a:t>
                    </a:r>
                    <a:fld id="{2EC4D8C0-2276-4744-811F-8D4432DBBF27}" type="PERCENTAGE">
                      <a:rPr lang="en-US" sz="800" baseline="0"/>
                      <a:pPr>
                        <a:defRPr/>
                      </a:pPr>
                      <a:t>[POURCENTAGE]</a:t>
                    </a:fld>
                    <a:endParaRPr lang="en-US" sz="800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27160493827161"/>
                      <c:h val="4.25531914893617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6B4-494B-9E4E-CAB80615A2F5}"/>
                </c:ext>
              </c:extLst>
            </c:dLbl>
            <c:dLbl>
              <c:idx val="10"/>
              <c:layout>
                <c:manualLayout>
                  <c:x val="9.4562613006707499E-2"/>
                  <c:y val="-7.428659183559501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BD87116-BAB0-40FC-8DAE-A6B5E2AD86EB}" type="CATEGORYNAME">
                      <a:rPr lang="en-US" sz="900"/>
                      <a:pPr>
                        <a:defRPr/>
                      </a:pPr>
                      <a:t>[NOM DE CATÉGORIE]</a:t>
                    </a:fld>
                    <a:r>
                      <a:rPr lang="en-US" sz="900" baseline="0"/>
                      <a:t> </a:t>
                    </a:r>
                    <a:fld id="{9C272AA0-3A1C-41B8-8C41-02639C3CFB09}" type="PERCENTAGE">
                      <a:rPr lang="en-US" sz="900" baseline="0"/>
                      <a:pPr>
                        <a:defRPr/>
                      </a:pPr>
                      <a:t>[POURCENTAGE]</a:t>
                    </a:fld>
                    <a:endParaRPr lang="en-US" sz="900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53086419753084"/>
                      <c:h val="4.25531914893617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26B4-494B-9E4E-CAB80615A2F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diplomes!$B$1:$L$1</c:f>
              <c:strCache>
                <c:ptCount val="11"/>
                <c:pt idx="0">
                  <c:v>Bachelor</c:v>
                </c:pt>
                <c:pt idx="1">
                  <c:v>Licence</c:v>
                </c:pt>
                <c:pt idx="2">
                  <c:v>Double Licence</c:v>
                </c:pt>
                <c:pt idx="3">
                  <c:v>BTS </c:v>
                </c:pt>
                <c:pt idx="4">
                  <c:v>BUT </c:v>
                </c:pt>
                <c:pt idx="5">
                  <c:v>Prépa / CPGE</c:v>
                </c:pt>
                <c:pt idx="6">
                  <c:v>Prépa intégrée</c:v>
                </c:pt>
                <c:pt idx="7">
                  <c:v>PASS</c:v>
                </c:pt>
                <c:pt idx="8">
                  <c:v>STAPS</c:v>
                </c:pt>
                <c:pt idx="9">
                  <c:v>Césure</c:v>
                </c:pt>
                <c:pt idx="10">
                  <c:v>autre</c:v>
                </c:pt>
              </c:strCache>
            </c:strRef>
          </c:cat>
          <c:val>
            <c:numRef>
              <c:f>diplomes!$B$2:$L$2</c:f>
              <c:numCache>
                <c:formatCode>General</c:formatCode>
                <c:ptCount val="11"/>
                <c:pt idx="0">
                  <c:v>28</c:v>
                </c:pt>
                <c:pt idx="1">
                  <c:v>32</c:v>
                </c:pt>
                <c:pt idx="2">
                  <c:v>3</c:v>
                </c:pt>
                <c:pt idx="3">
                  <c:v>12</c:v>
                </c:pt>
                <c:pt idx="4">
                  <c:v>3</c:v>
                </c:pt>
                <c:pt idx="5">
                  <c:v>7</c:v>
                </c:pt>
                <c:pt idx="6">
                  <c:v>4.5</c:v>
                </c:pt>
                <c:pt idx="7">
                  <c:v>6</c:v>
                </c:pt>
                <c:pt idx="8">
                  <c:v>1</c:v>
                </c:pt>
                <c:pt idx="9">
                  <c:v>0.5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6B4-494B-9E4E-CAB80615A2F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161742959767384"/>
          <c:y val="0.13823081738213686"/>
          <c:w val="0.12883254037639008"/>
          <c:h val="0.7356198693248449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6B2F7-3A2E-4887-92B7-D05148C61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32402D-4B22-47FF-B8CA-C0BA34873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03AEA8-BD42-44AF-B17A-8ED0D661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377AAE-12DD-49F4-9C50-704842EE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16CB78-7ABF-4B86-A06A-FA47B717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6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063EC-F85C-4C87-A3C6-593B4F5E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0BB2F8-D6D3-495A-9021-9F201C6A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961DBE-F474-45C6-95AC-C0F25D3E9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BA7D9-D85E-412D-90EE-7A0513340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185AF9-3739-40B6-AE5D-544FEC7C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62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EB5965-9844-45EA-B194-7DAAB37E2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F02762-5325-4E51-A995-FDA6CEBFD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3D7888-5759-4EB9-BAC8-6985229C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D7F46D-BC6C-4606-A66E-67E6AB70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B77036-D0CD-4159-9F4B-2CC8D110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3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7D291-E112-4CE9-828B-C43EE501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5FDC58-939D-41EE-8A7D-5CF078B6E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54554E-C41B-4FD8-A66A-04B677EB7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D54AAA-A1DE-4D5E-A8AF-3968EAB09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34CC2B-FBEB-4FA1-9E3F-F406A352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640524-4210-4D37-ADFE-19931384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92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10940-E8B0-4328-9032-67FAE73D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BD87D8-DAF3-483C-B100-142EFD1CF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D4FD49-8A8E-489D-ACCD-BB8D2B8C3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01F71F-6150-4F97-8EEB-10BA46570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AF046E1-1AC9-4B92-9297-D309453576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736EE2-ED7D-4AC1-A7D9-FFE95AB42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62B8AD4-B9F9-4EEB-941E-482E919E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6F882C3-1BC5-435D-B03A-4FDEAF11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1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2B620-CECD-41DD-B2EB-2CC4B979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FC77FF-DE4B-45E3-B295-11CD3207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8783A1-BE44-4BBE-89B8-52A2F258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3EA56E-61B1-4169-B852-4A3BF60B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62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4D090F-5B3E-4E68-92E0-24264AE0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59CBF6-75BD-4E58-B1A1-39D4504D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C463F4-485A-49D9-8BAF-6AF26F78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50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89F51-2681-4923-BC36-07FF7E41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461C8C-C73E-4702-942C-192BFD73B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9FCFAE-4C47-4C83-8375-271FF8945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3226AF-D5C4-4B1F-88D1-9B1696AC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58DA12-6503-4372-9840-0C0120342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DCC246-5030-468A-BEA9-A5AFB3C6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24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ABEF5-24B1-41B6-8200-A6BA97DB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A4D3E32-8FD1-4337-AD37-FB9C6B226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C59C7D-184C-4624-AB7F-8310BDA88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203998-CAAE-4C60-BC0E-9125813F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CFA736-BFA5-401D-A755-62A45281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F6D73A-94B3-4E10-B50B-45A5C9E05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97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8A2059-EDF1-4286-9B96-CC37F6C4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45E93D-994E-42AE-AEC2-7635AC4EA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03CE1F-A3D1-4452-9389-A2625B58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34AEF2-9C58-4E9B-861E-8FD02D02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0B132E-5CFE-4C13-A09F-2650460DA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62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12271D-4C10-417C-BEAD-78CD3497A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C70FB2-1CF8-411A-A156-1FE74BDBB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9ABEA0-6896-4873-A72A-D1258FAD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AAA4B0-01D2-49F6-926A-3930847B0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B3FDFF-C96F-4CDC-B1B9-50F82E81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36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6CC4A06-0F06-4845-B031-40B5E5AC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9FBBCA-A617-4899-8616-FF7BCDFF1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416134-7A00-4B9C-BF90-FE17CA735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BDD1-8155-463C-BFDD-257350ABF930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F8ECCB-057A-4A9E-AF32-8F9DD2061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C1148D-B703-42AE-A04F-B8538C7C8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BD7AF-87F5-47D7-8BA7-F76F67CFFC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5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FD407B5-1B1C-4712-89F7-67E9929BC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CBE1EF3-253B-43AE-812F-6A9F4F8FE5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73591" y="232418"/>
            <a:ext cx="8407751" cy="141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5400" b="1" dirty="0"/>
              <a:t>Où êtes vous partis étudier ?</a:t>
            </a:r>
          </a:p>
          <a:p>
            <a:r>
              <a:rPr lang="fr-FR" sz="3200" dirty="0"/>
              <a:t>A proximité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D7AFD9-2EA0-4582-A21C-A69E035AE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91" y="1977003"/>
            <a:ext cx="8407751" cy="4698659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232A091-F63B-4062-8980-6E3CC9E12298}"/>
              </a:ext>
            </a:extLst>
          </p:cNvPr>
          <p:cNvCxnSpPr>
            <a:cxnSpLocks/>
          </p:cNvCxnSpPr>
          <p:nvPr/>
        </p:nvCxnSpPr>
        <p:spPr>
          <a:xfrm flipV="1">
            <a:off x="5190067" y="2768600"/>
            <a:ext cx="1041400" cy="1380067"/>
          </a:xfrm>
          <a:prstGeom prst="line">
            <a:avLst/>
          </a:prstGeom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C4CC4DF-BA55-429E-9AE7-20738E2CF646}"/>
              </a:ext>
            </a:extLst>
          </p:cNvPr>
          <p:cNvCxnSpPr>
            <a:cxnSpLocks/>
          </p:cNvCxnSpPr>
          <p:nvPr/>
        </p:nvCxnSpPr>
        <p:spPr>
          <a:xfrm>
            <a:off x="5190067" y="4148667"/>
            <a:ext cx="4377266" cy="1515533"/>
          </a:xfrm>
          <a:prstGeom prst="line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A10700F-ADEC-4509-A740-D3334742C427}"/>
              </a:ext>
            </a:extLst>
          </p:cNvPr>
          <p:cNvCxnSpPr>
            <a:cxnSpLocks/>
          </p:cNvCxnSpPr>
          <p:nvPr/>
        </p:nvCxnSpPr>
        <p:spPr>
          <a:xfrm flipV="1">
            <a:off x="5190067" y="2878667"/>
            <a:ext cx="110066" cy="1270000"/>
          </a:xfrm>
          <a:prstGeom prst="line">
            <a:avLst/>
          </a:prstGeom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CDED243-057A-4AA5-A669-CE2AEFAC5FA5}"/>
              </a:ext>
            </a:extLst>
          </p:cNvPr>
          <p:cNvCxnSpPr>
            <a:cxnSpLocks/>
          </p:cNvCxnSpPr>
          <p:nvPr/>
        </p:nvCxnSpPr>
        <p:spPr>
          <a:xfrm flipH="1">
            <a:off x="3014133" y="4148668"/>
            <a:ext cx="2175934" cy="1515532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Flèche : courbe vers le haut 27">
            <a:extLst>
              <a:ext uri="{FF2B5EF4-FFF2-40B4-BE49-F238E27FC236}">
                <a16:creationId xmlns:a16="http://schemas.microsoft.com/office/drawing/2014/main" id="{3DAF43CC-8AE5-4529-B15C-C7914BCC4A0A}"/>
              </a:ext>
            </a:extLst>
          </p:cNvPr>
          <p:cNvSpPr/>
          <p:nvPr/>
        </p:nvSpPr>
        <p:spPr>
          <a:xfrm>
            <a:off x="5082545" y="4415638"/>
            <a:ext cx="276351" cy="2156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D0B380A-6F7D-4CD9-AF29-6845A5CE07A6}"/>
              </a:ext>
            </a:extLst>
          </p:cNvPr>
          <p:cNvSpPr txBox="1"/>
          <p:nvPr/>
        </p:nvSpPr>
        <p:spPr>
          <a:xfrm>
            <a:off x="9484662" y="5533395"/>
            <a:ext cx="8589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Sion</a:t>
            </a:r>
          </a:p>
        </p:txBody>
      </p:sp>
    </p:spTree>
    <p:extLst>
      <p:ext uri="{BB962C8B-B14F-4D97-AF65-F5344CB8AC3E}">
        <p14:creationId xmlns:p14="http://schemas.microsoft.com/office/powerpoint/2010/main" val="25967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AA9C9FD-43C1-41F3-AC75-264E0DA1F4D2}"/>
              </a:ext>
            </a:extLst>
          </p:cNvPr>
          <p:cNvSpPr txBox="1"/>
          <p:nvPr/>
        </p:nvSpPr>
        <p:spPr>
          <a:xfrm>
            <a:off x="3048000" y="20920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354E89-9D85-412F-93E1-54BA1C8BA43A}"/>
              </a:ext>
            </a:extLst>
          </p:cNvPr>
          <p:cNvSpPr txBox="1"/>
          <p:nvPr/>
        </p:nvSpPr>
        <p:spPr>
          <a:xfrm>
            <a:off x="803564" y="1167134"/>
            <a:ext cx="2780146" cy="365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5400" b="1" dirty="0"/>
              <a:t>Où êtes vous partis étudier ?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3200" b="1" dirty="0"/>
              <a:t>En France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712A04-CB42-4335-94E3-A7044B74C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533" y="176773"/>
            <a:ext cx="6983347" cy="650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33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E1ABB4-1C59-427E-97D8-3AAE3FAEB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14" y="19909"/>
            <a:ext cx="6839572" cy="68181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87AB85-6CD4-402F-B89C-4183B7408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14" y="19909"/>
            <a:ext cx="6839572" cy="68181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9ACF08-BDF0-43E8-ABD7-136436E1A8EA}"/>
              </a:ext>
            </a:extLst>
          </p:cNvPr>
          <p:cNvSpPr txBox="1"/>
          <p:nvPr/>
        </p:nvSpPr>
        <p:spPr>
          <a:xfrm>
            <a:off x="363297" y="1040134"/>
            <a:ext cx="2780146" cy="365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5400" b="1" dirty="0"/>
              <a:t>Où êtes vous partis étudier ?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3200" b="1" dirty="0"/>
              <a:t>En Europe !</a:t>
            </a:r>
          </a:p>
        </p:txBody>
      </p:sp>
    </p:spTree>
    <p:extLst>
      <p:ext uri="{BB962C8B-B14F-4D97-AF65-F5344CB8AC3E}">
        <p14:creationId xmlns:p14="http://schemas.microsoft.com/office/powerpoint/2010/main" val="365248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E5C20C-92F0-47FC-89A3-6D1C2636DE5F}"/>
              </a:ext>
            </a:extLst>
          </p:cNvPr>
          <p:cNvSpPr txBox="1"/>
          <p:nvPr/>
        </p:nvSpPr>
        <p:spPr>
          <a:xfrm>
            <a:off x="397163" y="1167134"/>
            <a:ext cx="3048769" cy="365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5400" b="1" dirty="0"/>
              <a:t>Où êtes vous partis étudier ?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3200" b="1" dirty="0"/>
              <a:t>Dans le monde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AA3907-2C11-4BA1-ADAE-E51FABA68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9"/>
          <a:stretch/>
        </p:blipFill>
        <p:spPr>
          <a:xfrm>
            <a:off x="3255484" y="986538"/>
            <a:ext cx="8826449" cy="488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1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24367-25E0-4649-AB52-965805F52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267" y="233363"/>
            <a:ext cx="9144000" cy="647170"/>
          </a:xfrm>
        </p:spPr>
        <p:txBody>
          <a:bodyPr>
            <a:normAutofit/>
          </a:bodyPr>
          <a:lstStyle/>
          <a:p>
            <a:r>
              <a:rPr lang="fr-FR" sz="4000" b="1" dirty="0"/>
              <a:t>Les cursus choisis 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ED88560-B342-4342-986A-AADC4A4DCC78}"/>
              </a:ext>
            </a:extLst>
          </p:cNvPr>
          <p:cNvGraphicFramePr/>
          <p:nvPr>
            <p:extLst/>
          </p:nvPr>
        </p:nvGraphicFramePr>
        <p:xfrm>
          <a:off x="1625604" y="1600199"/>
          <a:ext cx="9270998" cy="4343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186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AE71C4-1173-4839-A5CE-F2DE56371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dirty="0"/>
              <a:t>Répartition par thématiques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F6CB3F0-D94B-4924-936D-134E0C01B93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" t="32359" r="1633" b="-243"/>
          <a:stretch/>
        </p:blipFill>
        <p:spPr bwMode="auto">
          <a:xfrm>
            <a:off x="764824" y="1907590"/>
            <a:ext cx="4972753" cy="35026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1D4235-A132-4E5B-834C-9A6571F48512}"/>
              </a:ext>
            </a:extLst>
          </p:cNvPr>
          <p:cNvSpPr txBox="1"/>
          <p:nvPr/>
        </p:nvSpPr>
        <p:spPr>
          <a:xfrm>
            <a:off x="6454425" y="2836333"/>
            <a:ext cx="5737575" cy="169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Dominante Scientifique 53%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Dominante Economique 19%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Dominante Littéraire (littéraire droit politique...) 18%</a:t>
            </a:r>
          </a:p>
          <a:p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Dominante artistique 7%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885407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91</Words>
  <Application>Microsoft Office PowerPoint</Application>
  <PresentationFormat>Grand écran</PresentationFormat>
  <Paragraphs>26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Les cursus choisis </vt:lpstr>
      <vt:lpstr>Répartition par thématiques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Amélie Viollet</dc:creator>
  <cp:lastModifiedBy>Florent Person</cp:lastModifiedBy>
  <cp:revision>10</cp:revision>
  <dcterms:created xsi:type="dcterms:W3CDTF">2024-10-24T11:41:05Z</dcterms:created>
  <dcterms:modified xsi:type="dcterms:W3CDTF">2024-11-13T10:12:45Z</dcterms:modified>
</cp:coreProperties>
</file>