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3" r:id="rId2"/>
    <p:sldId id="272" r:id="rId3"/>
  </p:sldIdLst>
  <p:sldSz cx="12192000" cy="6858000"/>
  <p:notesSz cx="6888163" cy="10020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CC2FC5A-0E36-4715-B39A-C290DAD86462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vert="horz" wrap="square" lIns="96598" tIns="48304" rIns="96598" bIns="48304" anchor="t" anchorCtr="0" compatLnSpc="1">
            <a:noAutofit/>
          </a:bodyPr>
          <a:lstStyle>
            <a:lvl1pPr marL="0" marR="0" lvl="0" indent="0" algn="l" defTabSz="96598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B1058FA-9D3A-4A04-8B7B-FB9FE1D5046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901697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vert="horz" wrap="square" lIns="96598" tIns="48304" rIns="96598" bIns="48304" anchor="t" anchorCtr="0" compatLnSpc="1">
            <a:noAutofit/>
          </a:bodyPr>
          <a:lstStyle>
            <a:lvl1pPr marL="0" marR="0" lvl="0" indent="0" algn="r" defTabSz="96598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F6DB31B-7FEE-419A-AEA6-A9AB8B7CE9FF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9D247BE2-4B80-4131-ADC4-950A4DF178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Espace réservé des notes 4">
            <a:extLst>
              <a:ext uri="{FF2B5EF4-FFF2-40B4-BE49-F238E27FC236}">
                <a16:creationId xmlns:a16="http://schemas.microsoft.com/office/drawing/2014/main" id="{7914CE9D-358A-4484-AC83-59F1AA3BA6E0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8816" y="4822269"/>
            <a:ext cx="5510532" cy="3945493"/>
          </a:xfrm>
          <a:prstGeom prst="rect">
            <a:avLst/>
          </a:prstGeom>
          <a:noFill/>
          <a:ln>
            <a:noFill/>
          </a:ln>
        </p:spPr>
        <p:txBody>
          <a:bodyPr vert="horz" wrap="square" lIns="96598" tIns="48304" rIns="96598" bIns="48304" anchor="t" anchorCtr="0" compatLnSpc="1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3754F06-064E-4E27-ACAD-D3AE8E8A76C2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517545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vert="horz" wrap="square" lIns="96598" tIns="48304" rIns="96598" bIns="48304" anchor="b" anchorCtr="0" compatLnSpc="1">
            <a:noAutofit/>
          </a:bodyPr>
          <a:lstStyle>
            <a:lvl1pPr marL="0" marR="0" lvl="0" indent="0" algn="l" defTabSz="96598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E2FE3F-5113-437F-A3FC-A918034591E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901697" y="9517545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vert="horz" wrap="square" lIns="96598" tIns="48304" rIns="96598" bIns="48304" anchor="b" anchorCtr="0" compatLnSpc="1">
            <a:noAutofit/>
          </a:bodyPr>
          <a:lstStyle>
            <a:lvl1pPr marL="0" marR="0" lvl="0" indent="0" algn="r" defTabSz="96598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1D788D8-AFA5-49EA-B8B3-55678A10B2E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318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A5B85B-195E-4730-9A64-EEC6ECC4A98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8A6BB7-83A3-41C4-8714-77C0A825A29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7A4833-A29E-4857-9CCB-F906009C1BC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66A3BA-38F7-4B6E-A53E-B92174B55FF2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F96B45-AACD-4160-B26B-3CEE19192D7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F38906-1FEB-438E-AFB2-C132FB5672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DB4037-7F44-418F-BE86-13426CDB9E3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236568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F6513-F8A7-42ED-AF49-D791E18AC8C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7FCDA4-FF5B-4E67-A9A8-D2D6EB957A4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DA880F-64CC-4442-9C89-5980680FF1E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473564B-4BA2-443C-9AD9-B427A6620180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38015F-2F63-4404-9FAE-B91ECEF4D2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A97DBD-8ACC-4B18-BE78-6A26E091BE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5917A8-9F31-47A5-9609-CA81FF095C4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22014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3D181-48C4-4DFB-B6C7-0A161BF215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53D5C4-6FF4-4C21-ABE0-5581C58CB9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948150-E8BE-490D-A3FC-6E218B1D30F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378D4E-C3C5-46E3-A035-750F7271195B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6DDF90-5AD3-4BCB-A561-BFFA3FFCE33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BEE320-1F77-4B77-8C7B-AF759D2FCDD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537330-BBFA-4022-A3B2-7F5EF980E11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005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3910F-88E5-4E0B-8059-C71A820D4AA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D0C1B6-C0A4-4B2D-9BF4-34E3FF553A8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A24606-CC1C-4CBE-9B30-D4806EC67FB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D948DE-0E12-41FA-84B6-933B69B7C5A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3E3FF3-5863-49AC-B860-2911D6F49AB9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FED791-6203-400E-807C-4346B43FC50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8D11B6-666E-4284-A4DE-DA67561D62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6481DD-93A4-489E-A865-2356233A581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0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897E8-47CC-472F-8C32-A4F0AD83F2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611668-FE63-46B8-AFE1-40656A4B45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6B1BD8-6CB1-4B57-8323-7986BED506D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59D5B9D-DA25-4B5D-AE0A-43AD94B5E4D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1F61CC5-CC80-49DB-AA66-9B3C2B0BE0ED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E47037-E78B-441C-85DC-13A2DACB979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5B247C-0768-4C6E-80B4-06A7AF23E42D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BA1655-E406-4494-BD4D-20A8386CE07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BCD15D-C6DF-483D-BA6D-03F400C0BE2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FD66E3-021D-4AAE-A34B-2BD49C30470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79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F95650-ABE0-4949-B8C3-F9619D72931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8C5915-65F0-4706-99A6-2906C16C0B3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4EC4725-CB85-4CC5-B877-63E5C877BC17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8DF3B22-F22A-4AB8-A0B5-89044E1C7EC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711B88-0F43-4521-801C-F67B0284A9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16F148F-AF26-422A-8455-EDFFE7416D9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259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E43B594-9AF5-4545-A1DB-47A97E9B663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499EB7-8D90-45A5-AD9E-180ACD9B6C74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11E3BC2-9A17-49B2-B704-BAD9200AA10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1D006C-F3E1-4767-86E7-336740E465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36D418-29C0-463C-B393-3E6BA465E2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99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853FE8-3B0C-426B-8D8E-67BD31F2AC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9EA67A-0446-4E63-BAD5-0B59C53BCD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8A21BC-58AB-4F40-B9E1-91BB5BB4652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B8C6C5-F0E5-453F-92E9-6DF1A4B3D4F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99B155-4AFB-4852-808A-3B3E207C33E8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8D1520-B8A5-4BA6-8340-2CBC6712C93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478C27-2A64-4794-95EF-93FC7853D7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0ADB7E-8902-4294-A116-944E95E482C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154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6E1931-5BF5-456C-B6C3-9DBFC7245B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BCBC99B-F906-43E5-A125-D766A331241A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2CDF25-BC2F-4AA2-8C05-3334E2D9A04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51E43E-5F62-43E7-AFB1-0F11438EC7B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BF7738-BDCE-48D7-AA12-6B68CB76686C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98F026-A253-40AF-909E-6AB8F3239E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23D91A-AB8D-4BBD-9CA8-7168A3D161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9C4E67-C06F-41A2-8C17-19CDB043558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24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6B50A-0BC9-440D-93CB-FAB10F18CC5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1B6B54-EFC0-4618-BB00-8AAD2A0A9C7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F70E61-FE78-46A6-8C42-10434637CD5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E1C1343-7561-4A59-8AF7-0E2EC65700E2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E9DE8C-5DBD-433F-9C1E-4A235E7B81B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E3A927-C535-401E-968B-6D1D275AF4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531CA5-0D51-47CB-AC70-4DC951A665C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678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BD257C2-5617-4834-AE99-743EFA967E25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E2EA37-0BAC-41CF-AA3D-078AF45AD7E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AF2431-F07B-41F5-9BC1-91DE6C7419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AAB77A-C1A2-4EB3-9F64-CECA890DF43D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796AD8-DD3F-4940-BC4F-CBE3CF85201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DCE81A-D978-499E-915B-EBC0672B81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B51CC2-DED9-4D73-A50D-94EF880B1F9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128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73F7CD-3FCA-4F53-A970-48773566A3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FD5AE6-1CF2-4C57-B74F-E710A49B22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9115FE-7EB7-44C3-A0E9-5DDB938D7C13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EE0253EB-F019-4F05-AEA2-D7CD41B77D2D}" type="datetime1">
              <a:rPr lang="fr-FR"/>
              <a:pPr lvl="0"/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9A78E9-90C9-480D-B0C3-C226E878445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834DC7-DF7C-4B20-A408-052457D8362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920C4FA7-94B3-4EE1-8E91-293F34DB41DA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9">
            <a:extLst>
              <a:ext uri="{FF2B5EF4-FFF2-40B4-BE49-F238E27FC236}">
                <a16:creationId xmlns:a16="http://schemas.microsoft.com/office/drawing/2014/main" id="{5C110C01-F12A-4191-8808-9F7F4BCD9880}"/>
              </a:ext>
            </a:extLst>
          </p:cNvPr>
          <p:cNvSpPr txBox="1"/>
          <p:nvPr/>
        </p:nvSpPr>
        <p:spPr>
          <a:xfrm>
            <a:off x="144891" y="281702"/>
            <a:ext cx="6437083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i="0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Organisation du bac 2023 en STL-Biotechnologies</a:t>
            </a:r>
          </a:p>
        </p:txBody>
      </p:sp>
      <p:sp>
        <p:nvSpPr>
          <p:cNvPr id="21" name="Flèche : chevron 20">
            <a:extLst>
              <a:ext uri="{FF2B5EF4-FFF2-40B4-BE49-F238E27FC236}">
                <a16:creationId xmlns:a16="http://schemas.microsoft.com/office/drawing/2014/main" id="{25DFB1EC-F46E-40B8-98EC-23B2D819125B}"/>
              </a:ext>
            </a:extLst>
          </p:cNvPr>
          <p:cNvSpPr/>
          <p:nvPr/>
        </p:nvSpPr>
        <p:spPr>
          <a:xfrm>
            <a:off x="443882" y="3402228"/>
            <a:ext cx="5513033" cy="683581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Première STL</a:t>
            </a:r>
          </a:p>
        </p:txBody>
      </p:sp>
      <p:sp>
        <p:nvSpPr>
          <p:cNvPr id="22" name="Flèche : chevron 21">
            <a:extLst>
              <a:ext uri="{FF2B5EF4-FFF2-40B4-BE49-F238E27FC236}">
                <a16:creationId xmlns:a16="http://schemas.microsoft.com/office/drawing/2014/main" id="{15C52230-58B7-40B3-BE1B-85BD5B84B6CD}"/>
              </a:ext>
            </a:extLst>
          </p:cNvPr>
          <p:cNvSpPr/>
          <p:nvPr/>
        </p:nvSpPr>
        <p:spPr>
          <a:xfrm>
            <a:off x="5717219" y="3402228"/>
            <a:ext cx="6169980" cy="683581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Terminale STL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D04DFC8-BDE8-40A5-9E00-B094E1CB5D01}"/>
              </a:ext>
            </a:extLst>
          </p:cNvPr>
          <p:cNvSpPr txBox="1"/>
          <p:nvPr/>
        </p:nvSpPr>
        <p:spPr>
          <a:xfrm>
            <a:off x="1339631" y="1030647"/>
            <a:ext cx="3308023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/>
              <a:t>Contrôle continu :</a:t>
            </a:r>
          </a:p>
          <a:p>
            <a:pPr marL="285750" indent="-285750">
              <a:buFontTx/>
              <a:buChar char="-"/>
            </a:pPr>
            <a:r>
              <a:rPr lang="fr-FR" dirty="0"/>
              <a:t>Histoire-géo (coef 3)</a:t>
            </a:r>
          </a:p>
          <a:p>
            <a:pPr marL="285750" indent="-285750">
              <a:buFontTx/>
              <a:buChar char="-"/>
            </a:pPr>
            <a:r>
              <a:rPr lang="fr-FR" dirty="0"/>
              <a:t>Maths (coef 3)</a:t>
            </a:r>
          </a:p>
          <a:p>
            <a:pPr marL="285750" indent="-285750">
              <a:buFontTx/>
              <a:buChar char="-"/>
            </a:pPr>
            <a:r>
              <a:rPr lang="fr-FR" dirty="0"/>
              <a:t>Anglais (coef 3)</a:t>
            </a:r>
          </a:p>
          <a:p>
            <a:pPr marL="285750" indent="-285750">
              <a:buFontTx/>
              <a:buChar char="-"/>
            </a:pPr>
            <a:r>
              <a:rPr lang="fr-FR" dirty="0"/>
              <a:t>LV2 (coef 3)</a:t>
            </a:r>
          </a:p>
          <a:p>
            <a:pPr marL="285750" indent="-285750">
              <a:buFontTx/>
              <a:buChar char="-"/>
            </a:pPr>
            <a:r>
              <a:rPr lang="fr-FR" dirty="0"/>
              <a:t>EPS (coef 3)</a:t>
            </a:r>
          </a:p>
          <a:p>
            <a:pPr marL="285750" indent="-285750">
              <a:buFontTx/>
              <a:buChar char="-"/>
            </a:pPr>
            <a:r>
              <a:rPr lang="fr-FR" dirty="0"/>
              <a:t>EMC (Coef 1)</a:t>
            </a:r>
          </a:p>
          <a:p>
            <a:pPr marL="285750" indent="-285750">
              <a:buFontTx/>
              <a:buChar char="-"/>
            </a:pPr>
            <a:r>
              <a:rPr lang="fr-FR" dirty="0"/>
              <a:t>Biochimie-Biologie (coef 8)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BEF221D-8F1F-4CD2-A602-4215A9681AC8}"/>
              </a:ext>
            </a:extLst>
          </p:cNvPr>
          <p:cNvSpPr txBox="1"/>
          <p:nvPr/>
        </p:nvSpPr>
        <p:spPr>
          <a:xfrm>
            <a:off x="2170116" y="4343487"/>
            <a:ext cx="247753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fr-FR" b="1" dirty="0"/>
              <a:t>Juin :</a:t>
            </a:r>
          </a:p>
          <a:p>
            <a:pPr marL="285750" indent="-285750" algn="r">
              <a:buFontTx/>
              <a:buChar char="-"/>
            </a:pPr>
            <a:r>
              <a:rPr lang="fr-FR" dirty="0"/>
              <a:t>Français oral (coef 5)</a:t>
            </a:r>
          </a:p>
          <a:p>
            <a:pPr marL="285750" indent="-285750" algn="r">
              <a:buFontTx/>
              <a:buChar char="-"/>
            </a:pPr>
            <a:r>
              <a:rPr lang="fr-FR" dirty="0"/>
              <a:t>Français écrit (coef 5)</a:t>
            </a:r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D3FDAF96-2413-42E0-A97B-8505F40164D5}"/>
              </a:ext>
            </a:extLst>
          </p:cNvPr>
          <p:cNvSpPr/>
          <p:nvPr/>
        </p:nvSpPr>
        <p:spPr>
          <a:xfrm rot="10800000">
            <a:off x="4260946" y="3967846"/>
            <a:ext cx="186431" cy="375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60DF079-25A1-4102-B3C5-0E13FA1F532A}"/>
              </a:ext>
            </a:extLst>
          </p:cNvPr>
          <p:cNvSpPr txBox="1"/>
          <p:nvPr/>
        </p:nvSpPr>
        <p:spPr>
          <a:xfrm>
            <a:off x="7507938" y="1307646"/>
            <a:ext cx="3308023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/>
              <a:t>Contrôle continu :</a:t>
            </a:r>
          </a:p>
          <a:p>
            <a:pPr marL="285750" indent="-285750">
              <a:buFontTx/>
              <a:buChar char="-"/>
            </a:pPr>
            <a:r>
              <a:rPr lang="fr-FR" dirty="0"/>
              <a:t>Histoire-géo (coef 3)</a:t>
            </a:r>
          </a:p>
          <a:p>
            <a:pPr marL="285750" indent="-285750">
              <a:buFontTx/>
              <a:buChar char="-"/>
            </a:pPr>
            <a:r>
              <a:rPr lang="fr-FR" dirty="0"/>
              <a:t>Maths (coef 3)</a:t>
            </a:r>
          </a:p>
          <a:p>
            <a:pPr marL="285750" indent="-285750">
              <a:buFontTx/>
              <a:buChar char="-"/>
            </a:pPr>
            <a:r>
              <a:rPr lang="fr-FR" dirty="0"/>
              <a:t>Anglais (coef 3)</a:t>
            </a:r>
          </a:p>
          <a:p>
            <a:pPr marL="285750" indent="-285750">
              <a:buFontTx/>
              <a:buChar char="-"/>
            </a:pPr>
            <a:r>
              <a:rPr lang="fr-FR" dirty="0"/>
              <a:t>LV2 (coef 3)</a:t>
            </a:r>
          </a:p>
          <a:p>
            <a:pPr marL="285750" indent="-285750">
              <a:buFontTx/>
              <a:buChar char="-"/>
            </a:pPr>
            <a:r>
              <a:rPr lang="fr-FR" dirty="0"/>
              <a:t>EPS (coef 3)</a:t>
            </a:r>
          </a:p>
          <a:p>
            <a:pPr marL="285750" indent="-285750">
              <a:buFontTx/>
              <a:buChar char="-"/>
            </a:pPr>
            <a:r>
              <a:rPr lang="fr-FR" dirty="0"/>
              <a:t>EMC (Coef 1)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017E33-B044-4FC0-A45C-B21B838DB547}"/>
              </a:ext>
            </a:extLst>
          </p:cNvPr>
          <p:cNvSpPr txBox="1"/>
          <p:nvPr/>
        </p:nvSpPr>
        <p:spPr>
          <a:xfrm>
            <a:off x="4675037" y="4436257"/>
            <a:ext cx="4517006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fr-FR" b="1" dirty="0"/>
              <a:t>Mars :</a:t>
            </a:r>
          </a:p>
          <a:p>
            <a:pPr marL="285750" indent="-285750" algn="r">
              <a:buFontTx/>
              <a:buChar char="-"/>
            </a:pPr>
            <a:r>
              <a:rPr lang="fr-FR" dirty="0"/>
              <a:t>Spécialité biotechnologies (coef 16)</a:t>
            </a:r>
          </a:p>
          <a:p>
            <a:pPr marL="285750" indent="-285750" algn="r">
              <a:buFontTx/>
              <a:buChar char="-"/>
            </a:pPr>
            <a:r>
              <a:rPr lang="fr-FR" dirty="0"/>
              <a:t>Spécialité physique </a:t>
            </a:r>
            <a:r>
              <a:rPr lang="fr-FR"/>
              <a:t>chimie maths (</a:t>
            </a:r>
            <a:r>
              <a:rPr lang="fr-FR" dirty="0"/>
              <a:t>coef 16) </a:t>
            </a:r>
          </a:p>
        </p:txBody>
      </p:sp>
      <p:sp>
        <p:nvSpPr>
          <p:cNvPr id="28" name="Flèche : bas 27">
            <a:extLst>
              <a:ext uri="{FF2B5EF4-FFF2-40B4-BE49-F238E27FC236}">
                <a16:creationId xmlns:a16="http://schemas.microsoft.com/office/drawing/2014/main" id="{756D4016-3AA6-41BA-8B47-804BAF884E6A}"/>
              </a:ext>
            </a:extLst>
          </p:cNvPr>
          <p:cNvSpPr/>
          <p:nvPr/>
        </p:nvSpPr>
        <p:spPr>
          <a:xfrm rot="10800000">
            <a:off x="8975518" y="4073213"/>
            <a:ext cx="186431" cy="375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360C21C-5C55-4121-BD9C-FCA07A39B085}"/>
              </a:ext>
            </a:extLst>
          </p:cNvPr>
          <p:cNvSpPr txBox="1"/>
          <p:nvPr/>
        </p:nvSpPr>
        <p:spPr>
          <a:xfrm>
            <a:off x="9449803" y="4436257"/>
            <a:ext cx="2344873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fr-FR" b="1" dirty="0"/>
              <a:t>Juin :</a:t>
            </a:r>
          </a:p>
          <a:p>
            <a:pPr marL="285750" indent="-285750" algn="r">
              <a:buFontTx/>
              <a:buChar char="-"/>
            </a:pPr>
            <a:r>
              <a:rPr lang="fr-FR" dirty="0"/>
              <a:t>Grand oral (coef 14)</a:t>
            </a:r>
          </a:p>
          <a:p>
            <a:pPr marL="285750" indent="-285750" algn="r">
              <a:buFontTx/>
              <a:buChar char="-"/>
            </a:pPr>
            <a:r>
              <a:rPr lang="fr-FR" dirty="0"/>
              <a:t>Philo (coef 4)</a:t>
            </a:r>
          </a:p>
        </p:txBody>
      </p:sp>
      <p:sp>
        <p:nvSpPr>
          <p:cNvPr id="30" name="Flèche : bas 29">
            <a:extLst>
              <a:ext uri="{FF2B5EF4-FFF2-40B4-BE49-F238E27FC236}">
                <a16:creationId xmlns:a16="http://schemas.microsoft.com/office/drawing/2014/main" id="{7BCE1EAE-B77C-4AF9-BB13-7B16D310D8B6}"/>
              </a:ext>
            </a:extLst>
          </p:cNvPr>
          <p:cNvSpPr/>
          <p:nvPr/>
        </p:nvSpPr>
        <p:spPr>
          <a:xfrm rot="10800000">
            <a:off x="11209725" y="4061658"/>
            <a:ext cx="186431" cy="375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Étoile : 5 branches 33">
            <a:extLst>
              <a:ext uri="{FF2B5EF4-FFF2-40B4-BE49-F238E27FC236}">
                <a16:creationId xmlns:a16="http://schemas.microsoft.com/office/drawing/2014/main" id="{C80C49C2-DB5E-463F-8EFD-628639CCFFD6}"/>
              </a:ext>
            </a:extLst>
          </p:cNvPr>
          <p:cNvSpPr/>
          <p:nvPr/>
        </p:nvSpPr>
        <p:spPr>
          <a:xfrm>
            <a:off x="9241318" y="3842393"/>
            <a:ext cx="532660" cy="461639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7328527-BDCA-49E5-ABB1-5D7BC38944B3}"/>
              </a:ext>
            </a:extLst>
          </p:cNvPr>
          <p:cNvSpPr txBox="1"/>
          <p:nvPr/>
        </p:nvSpPr>
        <p:spPr>
          <a:xfrm>
            <a:off x="4780625" y="205993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24</a:t>
            </a:r>
          </a:p>
        </p:txBody>
      </p:sp>
      <p:sp>
        <p:nvSpPr>
          <p:cNvPr id="36" name="Accolade fermante 35">
            <a:extLst>
              <a:ext uri="{FF2B5EF4-FFF2-40B4-BE49-F238E27FC236}">
                <a16:creationId xmlns:a16="http://schemas.microsoft.com/office/drawing/2014/main" id="{0066F41E-EAAA-442E-8810-E02F5D695FAA}"/>
              </a:ext>
            </a:extLst>
          </p:cNvPr>
          <p:cNvSpPr/>
          <p:nvPr/>
        </p:nvSpPr>
        <p:spPr>
          <a:xfrm>
            <a:off x="4177279" y="1233997"/>
            <a:ext cx="603346" cy="202120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6C6065C-42A2-4BC9-9A92-5F1AE8403380}"/>
              </a:ext>
            </a:extLst>
          </p:cNvPr>
          <p:cNvSpPr txBox="1"/>
          <p:nvPr/>
        </p:nvSpPr>
        <p:spPr>
          <a:xfrm>
            <a:off x="10506709" y="204539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16</a:t>
            </a:r>
          </a:p>
        </p:txBody>
      </p:sp>
      <p:sp>
        <p:nvSpPr>
          <p:cNvPr id="38" name="Accolade fermante 37">
            <a:extLst>
              <a:ext uri="{FF2B5EF4-FFF2-40B4-BE49-F238E27FC236}">
                <a16:creationId xmlns:a16="http://schemas.microsoft.com/office/drawing/2014/main" id="{AD61F67E-C8B3-45EB-B65F-F7E4FCC88983}"/>
              </a:ext>
            </a:extLst>
          </p:cNvPr>
          <p:cNvSpPr/>
          <p:nvPr/>
        </p:nvSpPr>
        <p:spPr>
          <a:xfrm>
            <a:off x="9930009" y="1233997"/>
            <a:ext cx="603346" cy="202120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003543C-16E4-4DB8-9DA2-E03D4876780E}"/>
              </a:ext>
            </a:extLst>
          </p:cNvPr>
          <p:cNvSpPr txBox="1"/>
          <p:nvPr/>
        </p:nvSpPr>
        <p:spPr>
          <a:xfrm>
            <a:off x="9634175" y="475733"/>
            <a:ext cx="228921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/>
              <a:t>Contrôle continu 40 %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F7659C4-8FD6-4253-B5A0-2C1306753B21}"/>
              </a:ext>
            </a:extLst>
          </p:cNvPr>
          <p:cNvSpPr txBox="1"/>
          <p:nvPr/>
        </p:nvSpPr>
        <p:spPr>
          <a:xfrm>
            <a:off x="10394931" y="5826455"/>
            <a:ext cx="150727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/>
              <a:t>Epreuves 60%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C2EA92A-1920-4FD8-AB95-CF445832EA28}"/>
              </a:ext>
            </a:extLst>
          </p:cNvPr>
          <p:cNvSpPr txBox="1"/>
          <p:nvPr/>
        </p:nvSpPr>
        <p:spPr>
          <a:xfrm>
            <a:off x="1708130" y="6040458"/>
            <a:ext cx="156453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/>
              <a:t>Première 34 %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AF09055-03FF-4578-99E4-3646822C63CE}"/>
              </a:ext>
            </a:extLst>
          </p:cNvPr>
          <p:cNvSpPr txBox="1"/>
          <p:nvPr/>
        </p:nvSpPr>
        <p:spPr>
          <a:xfrm>
            <a:off x="7391870" y="6040458"/>
            <a:ext cx="163628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/>
              <a:t>Terminale 66 %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5" grpId="0"/>
      <p:bldP spid="36" grpId="0" animBg="1"/>
      <p:bldP spid="37" grpId="0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2554131-4AE7-41EF-B637-F0D36C381155}"/>
              </a:ext>
            </a:extLst>
          </p:cNvPr>
          <p:cNvSpPr/>
          <p:nvPr/>
        </p:nvSpPr>
        <p:spPr>
          <a:xfrm>
            <a:off x="5869414" y="3457246"/>
            <a:ext cx="6098242" cy="32288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D4D21B2-DC58-4F9B-9E50-1169BA6A2FCE}"/>
              </a:ext>
            </a:extLst>
          </p:cNvPr>
          <p:cNvSpPr/>
          <p:nvPr/>
        </p:nvSpPr>
        <p:spPr>
          <a:xfrm>
            <a:off x="5997088" y="19201"/>
            <a:ext cx="6098242" cy="32288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94903A-A96E-41AE-A2CD-BB07B7DD94C8}"/>
              </a:ext>
            </a:extLst>
          </p:cNvPr>
          <p:cNvSpPr txBox="1"/>
          <p:nvPr/>
        </p:nvSpPr>
        <p:spPr>
          <a:xfrm flipH="1">
            <a:off x="6252978" y="1541586"/>
            <a:ext cx="4078795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600" b="1" dirty="0"/>
              <a:t>BTS : Brevets de Technicien supérieur (Bac +2)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4258AFE-735E-4222-B3F8-EAFD232B4794}"/>
              </a:ext>
            </a:extLst>
          </p:cNvPr>
          <p:cNvSpPr txBox="1"/>
          <p:nvPr/>
        </p:nvSpPr>
        <p:spPr>
          <a:xfrm>
            <a:off x="6407779" y="1999554"/>
            <a:ext cx="3185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dirty="0"/>
              <a:t>Bio-analyses et Contrôles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Biotechnologies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Analyses de biologies médicales</a:t>
            </a:r>
          </a:p>
          <a:p>
            <a:pPr marL="285750" indent="-285750">
              <a:buFontTx/>
              <a:buChar char="-"/>
            </a:pPr>
            <a:r>
              <a:rPr lang="fr-FR" sz="1200" dirty="0" err="1"/>
              <a:t>Bioqualité</a:t>
            </a:r>
            <a:endParaRPr lang="fr-FR" sz="1200" dirty="0"/>
          </a:p>
          <a:p>
            <a:pPr marL="285750" indent="-285750">
              <a:buFontTx/>
              <a:buChar char="-"/>
            </a:pPr>
            <a:r>
              <a:rPr lang="fr-FR" sz="1200" dirty="0"/>
              <a:t>Diététique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Métiers de l’eau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9148C94-6396-4FDB-BD26-5DE11FB7F51B}"/>
              </a:ext>
            </a:extLst>
          </p:cNvPr>
          <p:cNvSpPr txBox="1"/>
          <p:nvPr/>
        </p:nvSpPr>
        <p:spPr>
          <a:xfrm flipH="1">
            <a:off x="6310467" y="248252"/>
            <a:ext cx="2538968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400" b="1" dirty="0"/>
              <a:t>BTSA : BTS Agricole (Bac +2)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4AD4D16-E881-46E6-B316-410C596DB6E8}"/>
              </a:ext>
            </a:extLst>
          </p:cNvPr>
          <p:cNvSpPr txBox="1"/>
          <p:nvPr/>
        </p:nvSpPr>
        <p:spPr>
          <a:xfrm>
            <a:off x="6557556" y="594598"/>
            <a:ext cx="2885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dirty="0" err="1"/>
              <a:t>Anabiotech</a:t>
            </a:r>
            <a:r>
              <a:rPr lang="fr-FR" sz="1200" dirty="0"/>
              <a:t> (Analyses agricoles, biologiques et biotechnologiques)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Viticulture et œnologie 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Sciences et technologies des aliments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3F9445-2CA5-43DA-934C-6446ECB975D2}"/>
              </a:ext>
            </a:extLst>
          </p:cNvPr>
          <p:cNvSpPr txBox="1"/>
          <p:nvPr/>
        </p:nvSpPr>
        <p:spPr>
          <a:xfrm flipH="1">
            <a:off x="9410465" y="109753"/>
            <a:ext cx="2314126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400" b="1" dirty="0"/>
              <a:t>DTS ou BTS en 3 ans (Bac +3)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753A0C9-5453-4DD9-8F6B-954AD9B6848B}"/>
              </a:ext>
            </a:extLst>
          </p:cNvPr>
          <p:cNvSpPr txBox="1"/>
          <p:nvPr/>
        </p:nvSpPr>
        <p:spPr>
          <a:xfrm>
            <a:off x="9556360" y="414798"/>
            <a:ext cx="2538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dirty="0"/>
              <a:t>IMRT (Imagerie médicale et radiothérapie)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Prothésiste-orthésiste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Podo-orthésiste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B919364-9C6A-4E14-8626-5DD6BA4677C1}"/>
              </a:ext>
            </a:extLst>
          </p:cNvPr>
          <p:cNvSpPr txBox="1"/>
          <p:nvPr/>
        </p:nvSpPr>
        <p:spPr>
          <a:xfrm flipH="1">
            <a:off x="5964614" y="3985347"/>
            <a:ext cx="2909042" cy="584775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fr-FR" sz="1600" b="1" dirty="0"/>
              <a:t>BUT : Brevet  Universitaire de Technologie (Bac +3)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3F5192E-6753-4F78-9083-7CDAF1CBC12F}"/>
              </a:ext>
            </a:extLst>
          </p:cNvPr>
          <p:cNvSpPr txBox="1"/>
          <p:nvPr/>
        </p:nvSpPr>
        <p:spPr>
          <a:xfrm flipH="1">
            <a:off x="6160226" y="3593512"/>
            <a:ext cx="1998688" cy="33855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fr-FR" sz="1600" b="1" dirty="0"/>
              <a:t>Cursus universitaires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72192C8-BEAC-4F8B-A63B-6D91B638AC58}"/>
              </a:ext>
            </a:extLst>
          </p:cNvPr>
          <p:cNvSpPr txBox="1"/>
          <p:nvPr/>
        </p:nvSpPr>
        <p:spPr>
          <a:xfrm>
            <a:off x="5985642" y="4601902"/>
            <a:ext cx="27426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BUT Génie biologique : 5 parcours 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200" dirty="0"/>
              <a:t> agronomie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200" dirty="0"/>
              <a:t> sciences de l'aliment et biotechnologie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200" dirty="0"/>
              <a:t> biologie médicale et biotechnologie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200" dirty="0"/>
              <a:t> diététique et nutrition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200" dirty="0"/>
              <a:t> sciences de l'environnement et écotechnologies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985E45-83EE-4B93-B81F-B2A7E8F53261}"/>
              </a:ext>
            </a:extLst>
          </p:cNvPr>
          <p:cNvSpPr txBox="1"/>
          <p:nvPr/>
        </p:nvSpPr>
        <p:spPr>
          <a:xfrm flipH="1">
            <a:off x="9203096" y="3542524"/>
            <a:ext cx="2742656" cy="461665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fr-FR" sz="1200" dirty="0"/>
              <a:t>DEUST : diplôme d'études universitaires scientifiques et techniques (Bac +2)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F548844-1AE8-4891-8589-101D68D66A0E}"/>
              </a:ext>
            </a:extLst>
          </p:cNvPr>
          <p:cNvSpPr txBox="1"/>
          <p:nvPr/>
        </p:nvSpPr>
        <p:spPr>
          <a:xfrm>
            <a:off x="9263655" y="3987971"/>
            <a:ext cx="3098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dirty="0"/>
              <a:t>Analyse des milieux biologiques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Bio-industries et biotechnologies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56BDACB-5E68-4561-98E8-F3331158914A}"/>
              </a:ext>
            </a:extLst>
          </p:cNvPr>
          <p:cNvSpPr txBox="1"/>
          <p:nvPr/>
        </p:nvSpPr>
        <p:spPr>
          <a:xfrm flipH="1">
            <a:off x="8981935" y="4600593"/>
            <a:ext cx="2742656" cy="276999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fr-FR" sz="1200" dirty="0"/>
              <a:t>Licences professionnelles (Bac +3)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58E4687-23B4-4D31-B0A4-848761905BB1}"/>
              </a:ext>
            </a:extLst>
          </p:cNvPr>
          <p:cNvSpPr/>
          <p:nvPr/>
        </p:nvSpPr>
        <p:spPr>
          <a:xfrm>
            <a:off x="165075" y="248252"/>
            <a:ext cx="3355585" cy="27402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8EA48E4-02ED-4621-9423-5BF8FC96D4A8}"/>
              </a:ext>
            </a:extLst>
          </p:cNvPr>
          <p:cNvSpPr txBox="1"/>
          <p:nvPr/>
        </p:nvSpPr>
        <p:spPr>
          <a:xfrm>
            <a:off x="9389182" y="4890049"/>
            <a:ext cx="3098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dirty="0"/>
              <a:t>Nombreux intitulés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76D2EF3A-99F3-44E1-A5CB-98B61CB03549}"/>
              </a:ext>
            </a:extLst>
          </p:cNvPr>
          <p:cNvCxnSpPr>
            <a:cxnSpLocks/>
          </p:cNvCxnSpPr>
          <p:nvPr/>
        </p:nvCxnSpPr>
        <p:spPr>
          <a:xfrm>
            <a:off x="9276467" y="3987971"/>
            <a:ext cx="0" cy="6126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99E13823-66E0-4BCE-A31D-778C4CE88FCF}"/>
              </a:ext>
            </a:extLst>
          </p:cNvPr>
          <p:cNvSpPr txBox="1"/>
          <p:nvPr/>
        </p:nvSpPr>
        <p:spPr>
          <a:xfrm flipH="1">
            <a:off x="8658948" y="5965723"/>
            <a:ext cx="2909042" cy="276999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Master (Bac + 5)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FBB6D9E-7D42-464A-A57E-5A51E38F24FB}"/>
              </a:ext>
            </a:extLst>
          </p:cNvPr>
          <p:cNvSpPr txBox="1"/>
          <p:nvPr/>
        </p:nvSpPr>
        <p:spPr>
          <a:xfrm flipH="1">
            <a:off x="8658948" y="6366788"/>
            <a:ext cx="2909042" cy="276999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Doctorat (Bac + 8) 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FA8F2ED-4286-47FC-98D3-AAE4653AA006}"/>
              </a:ext>
            </a:extLst>
          </p:cNvPr>
          <p:cNvCxnSpPr>
            <a:cxnSpLocks/>
          </p:cNvCxnSpPr>
          <p:nvPr/>
        </p:nvCxnSpPr>
        <p:spPr>
          <a:xfrm>
            <a:off x="9145622" y="4876647"/>
            <a:ext cx="0" cy="108907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CCBD6D74-34BA-4A99-93E4-344686FA5DD0}"/>
              </a:ext>
            </a:extLst>
          </p:cNvPr>
          <p:cNvCxnSpPr>
            <a:cxnSpLocks/>
          </p:cNvCxnSpPr>
          <p:nvPr/>
        </p:nvCxnSpPr>
        <p:spPr>
          <a:xfrm>
            <a:off x="8738869" y="4580022"/>
            <a:ext cx="0" cy="13857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9F59FD0D-463A-40BD-A326-F43CE5E11240}"/>
              </a:ext>
            </a:extLst>
          </p:cNvPr>
          <p:cNvCxnSpPr>
            <a:cxnSpLocks/>
          </p:cNvCxnSpPr>
          <p:nvPr/>
        </p:nvCxnSpPr>
        <p:spPr>
          <a:xfrm>
            <a:off x="9853306" y="6242722"/>
            <a:ext cx="0" cy="2093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16A2160A-36EE-46BC-9F9D-1EEBB41AADE2}"/>
              </a:ext>
            </a:extLst>
          </p:cNvPr>
          <p:cNvSpPr txBox="1"/>
          <p:nvPr/>
        </p:nvSpPr>
        <p:spPr>
          <a:xfrm flipH="1">
            <a:off x="266269" y="1174583"/>
            <a:ext cx="1292783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fr-FR" sz="1600" b="1" dirty="0"/>
              <a:t>Ecoles d’ingénieur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3E1CA8B-B701-4619-A59D-B04DDB91EDBB}"/>
              </a:ext>
            </a:extLst>
          </p:cNvPr>
          <p:cNvSpPr txBox="1"/>
          <p:nvPr/>
        </p:nvSpPr>
        <p:spPr>
          <a:xfrm>
            <a:off x="123278" y="1836177"/>
            <a:ext cx="17743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dirty="0"/>
              <a:t>Agroalimentaire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Agronomie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Biotechnologies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Écoles vétérinaires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ENS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C8507DFD-3630-400C-9E8E-AD7C931E5CC5}"/>
              </a:ext>
            </a:extLst>
          </p:cNvPr>
          <p:cNvSpPr/>
          <p:nvPr/>
        </p:nvSpPr>
        <p:spPr>
          <a:xfrm>
            <a:off x="1979533" y="1697911"/>
            <a:ext cx="1384204" cy="10572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BEEA47A6-5C90-4BCB-B42C-E8CFDA3524A7}"/>
              </a:ext>
            </a:extLst>
          </p:cNvPr>
          <p:cNvSpPr txBox="1"/>
          <p:nvPr/>
        </p:nvSpPr>
        <p:spPr>
          <a:xfrm>
            <a:off x="1897656" y="1813358"/>
            <a:ext cx="15055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Classe prépa TB </a:t>
            </a:r>
            <a:r>
              <a:rPr lang="fr-FR" sz="1200" dirty="0">
                <a:solidFill>
                  <a:schemeClr val="bg1"/>
                </a:solidFill>
              </a:rPr>
              <a:t>Techno Bio </a:t>
            </a:r>
          </a:p>
          <a:p>
            <a:r>
              <a:rPr lang="fr-FR" sz="1200" dirty="0">
                <a:solidFill>
                  <a:schemeClr val="bg1"/>
                </a:solidFill>
              </a:rPr>
              <a:t>(durée : 2ans )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526C09F-E465-4992-A1C2-B268641EE0FE}"/>
              </a:ext>
            </a:extLst>
          </p:cNvPr>
          <p:cNvSpPr/>
          <p:nvPr/>
        </p:nvSpPr>
        <p:spPr>
          <a:xfrm>
            <a:off x="1821360" y="460755"/>
            <a:ext cx="1581804" cy="10572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FB85027B-E10B-4221-A85B-7503C77B5D92}"/>
              </a:ext>
            </a:extLst>
          </p:cNvPr>
          <p:cNvSpPr txBox="1"/>
          <p:nvPr/>
        </p:nvSpPr>
        <p:spPr>
          <a:xfrm>
            <a:off x="1855159" y="551099"/>
            <a:ext cx="15041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Classe prépa  ATS </a:t>
            </a:r>
            <a:r>
              <a:rPr lang="fr-FR" sz="1200" dirty="0">
                <a:solidFill>
                  <a:schemeClr val="bg1"/>
                </a:solidFill>
              </a:rPr>
              <a:t>biologie : Adaptation  Technicien supérieur ( durée : 1 an) </a:t>
            </a:r>
          </a:p>
        </p:txBody>
      </p:sp>
      <p:cxnSp>
        <p:nvCxnSpPr>
          <p:cNvPr id="58" name="Connecteur : en angle 57">
            <a:extLst>
              <a:ext uri="{FF2B5EF4-FFF2-40B4-BE49-F238E27FC236}">
                <a16:creationId xmlns:a16="http://schemas.microsoft.com/office/drawing/2014/main" id="{FE2B114F-E35F-4449-80A4-405C28AC1131}"/>
              </a:ext>
            </a:extLst>
          </p:cNvPr>
          <p:cNvCxnSpPr>
            <a:cxnSpLocks/>
            <a:stCxn id="11" idx="3"/>
            <a:endCxn id="50" idx="3"/>
          </p:cNvCxnSpPr>
          <p:nvPr/>
        </p:nvCxnSpPr>
        <p:spPr>
          <a:xfrm rot="10800000" flipV="1">
            <a:off x="3359341" y="402140"/>
            <a:ext cx="2951127" cy="579845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17BCD67D-64EE-4790-91AB-74626823DFA5}"/>
              </a:ext>
            </a:extLst>
          </p:cNvPr>
          <p:cNvCxnSpPr>
            <a:cxnSpLocks/>
            <a:stCxn id="47" idx="1"/>
          </p:cNvCxnSpPr>
          <p:nvPr/>
        </p:nvCxnSpPr>
        <p:spPr>
          <a:xfrm flipH="1" flipV="1">
            <a:off x="1389841" y="1697912"/>
            <a:ext cx="589692" cy="5286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EC54EFB0-42D6-4F9D-9B38-C85415725CDB}"/>
              </a:ext>
            </a:extLst>
          </p:cNvPr>
          <p:cNvCxnSpPr>
            <a:cxnSpLocks/>
            <a:stCxn id="49" idx="1"/>
          </p:cNvCxnSpPr>
          <p:nvPr/>
        </p:nvCxnSpPr>
        <p:spPr>
          <a:xfrm flipH="1">
            <a:off x="1419502" y="989384"/>
            <a:ext cx="401858" cy="4024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ZoneTexte 67">
            <a:extLst>
              <a:ext uri="{FF2B5EF4-FFF2-40B4-BE49-F238E27FC236}">
                <a16:creationId xmlns:a16="http://schemas.microsoft.com/office/drawing/2014/main" id="{6493C2BF-722E-4149-B81B-C1B197E4195F}"/>
              </a:ext>
            </a:extLst>
          </p:cNvPr>
          <p:cNvSpPr txBox="1"/>
          <p:nvPr/>
        </p:nvSpPr>
        <p:spPr>
          <a:xfrm>
            <a:off x="9263655" y="2031331"/>
            <a:ext cx="3185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dirty="0"/>
              <a:t>Métiers des services à l’environnement (MSE)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Métiers de l’esthétique, cosmétique, parfumerie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Métiers de la chimie</a:t>
            </a:r>
          </a:p>
          <a:p>
            <a:pPr marL="285750" indent="-285750">
              <a:buFontTx/>
              <a:buChar char="-"/>
            </a:pPr>
            <a:endParaRPr lang="fr-FR" sz="1200" dirty="0"/>
          </a:p>
        </p:txBody>
      </p:sp>
      <p:cxnSp>
        <p:nvCxnSpPr>
          <p:cNvPr id="75" name="Connecteur droit avec flèche 74">
            <a:extLst>
              <a:ext uri="{FF2B5EF4-FFF2-40B4-BE49-F238E27FC236}">
                <a16:creationId xmlns:a16="http://schemas.microsoft.com/office/drawing/2014/main" id="{FDD8C214-6F53-4FD0-AE3E-590C268D6B22}"/>
              </a:ext>
            </a:extLst>
          </p:cNvPr>
          <p:cNvCxnSpPr>
            <a:cxnSpLocks/>
          </p:cNvCxnSpPr>
          <p:nvPr/>
        </p:nvCxnSpPr>
        <p:spPr>
          <a:xfrm flipH="1">
            <a:off x="9135864" y="1852971"/>
            <a:ext cx="9758" cy="27476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Flèche : bas 77">
            <a:extLst>
              <a:ext uri="{FF2B5EF4-FFF2-40B4-BE49-F238E27FC236}">
                <a16:creationId xmlns:a16="http://schemas.microsoft.com/office/drawing/2014/main" id="{AA00D337-9892-4C93-82B3-8AAABBC2A35F}"/>
              </a:ext>
            </a:extLst>
          </p:cNvPr>
          <p:cNvSpPr/>
          <p:nvPr/>
        </p:nvSpPr>
        <p:spPr>
          <a:xfrm rot="5860906">
            <a:off x="3581035" y="2141699"/>
            <a:ext cx="284073" cy="966199"/>
          </a:xfrm>
          <a:prstGeom prst="down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Flèche : bas 78">
            <a:extLst>
              <a:ext uri="{FF2B5EF4-FFF2-40B4-BE49-F238E27FC236}">
                <a16:creationId xmlns:a16="http://schemas.microsoft.com/office/drawing/2014/main" id="{E9311836-DE3F-415B-BF8A-B3D69E9219F0}"/>
              </a:ext>
            </a:extLst>
          </p:cNvPr>
          <p:cNvSpPr/>
          <p:nvPr/>
        </p:nvSpPr>
        <p:spPr>
          <a:xfrm rot="14123520">
            <a:off x="5691395" y="1526733"/>
            <a:ext cx="284073" cy="966199"/>
          </a:xfrm>
          <a:prstGeom prst="down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Flèche : bas 79">
            <a:extLst>
              <a:ext uri="{FF2B5EF4-FFF2-40B4-BE49-F238E27FC236}">
                <a16:creationId xmlns:a16="http://schemas.microsoft.com/office/drawing/2014/main" id="{FBEC85D4-2536-4D9B-83BA-ED506235D870}"/>
              </a:ext>
            </a:extLst>
          </p:cNvPr>
          <p:cNvSpPr/>
          <p:nvPr/>
        </p:nvSpPr>
        <p:spPr>
          <a:xfrm rot="19333909">
            <a:off x="5430697" y="2938891"/>
            <a:ext cx="284073" cy="1304491"/>
          </a:xfrm>
          <a:prstGeom prst="down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0" name="Connecteur : en angle 89">
            <a:extLst>
              <a:ext uri="{FF2B5EF4-FFF2-40B4-BE49-F238E27FC236}">
                <a16:creationId xmlns:a16="http://schemas.microsoft.com/office/drawing/2014/main" id="{5395C93C-31D0-4B78-AF41-D9A5ABC052B3}"/>
              </a:ext>
            </a:extLst>
          </p:cNvPr>
          <p:cNvCxnSpPr>
            <a:cxnSpLocks/>
          </p:cNvCxnSpPr>
          <p:nvPr/>
        </p:nvCxnSpPr>
        <p:spPr>
          <a:xfrm rot="10800000">
            <a:off x="-2859585" y="-2511847"/>
            <a:ext cx="5034260" cy="224578"/>
          </a:xfrm>
          <a:prstGeom prst="bentConnector4">
            <a:avLst>
              <a:gd name="adj1" fmla="val 42145"/>
              <a:gd name="adj2" fmla="val 201791"/>
            </a:avLst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Ellipse 50">
            <a:extLst>
              <a:ext uri="{FF2B5EF4-FFF2-40B4-BE49-F238E27FC236}">
                <a16:creationId xmlns:a16="http://schemas.microsoft.com/office/drawing/2014/main" id="{2BFC7F4D-4DB3-4333-8DB3-EA70EE810B40}"/>
              </a:ext>
            </a:extLst>
          </p:cNvPr>
          <p:cNvSpPr/>
          <p:nvPr/>
        </p:nvSpPr>
        <p:spPr>
          <a:xfrm>
            <a:off x="3611333" y="1948093"/>
            <a:ext cx="2418875" cy="136732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Après un Bac STL Biotechnologies</a:t>
            </a:r>
          </a:p>
        </p:txBody>
      </p:sp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C93FD4D7-534B-49DA-9F94-493A7FF4B4F8}"/>
              </a:ext>
            </a:extLst>
          </p:cNvPr>
          <p:cNvCxnSpPr>
            <a:cxnSpLocks/>
          </p:cNvCxnSpPr>
          <p:nvPr/>
        </p:nvCxnSpPr>
        <p:spPr>
          <a:xfrm flipV="1">
            <a:off x="6301922" y="984458"/>
            <a:ext cx="0" cy="57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8DBD947F-D516-4F3A-BF50-16C2B09C2605}"/>
              </a:ext>
            </a:extLst>
          </p:cNvPr>
          <p:cNvCxnSpPr>
            <a:cxnSpLocks/>
          </p:cNvCxnSpPr>
          <p:nvPr/>
        </p:nvCxnSpPr>
        <p:spPr>
          <a:xfrm flipH="1">
            <a:off x="4899335" y="974693"/>
            <a:ext cx="1419679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 : coins arrondis 108">
            <a:extLst>
              <a:ext uri="{FF2B5EF4-FFF2-40B4-BE49-F238E27FC236}">
                <a16:creationId xmlns:a16="http://schemas.microsoft.com/office/drawing/2014/main" id="{2A0BB1EF-5F00-4A1D-9BFA-77EC555A88FD}"/>
              </a:ext>
            </a:extLst>
          </p:cNvPr>
          <p:cNvSpPr/>
          <p:nvPr/>
        </p:nvSpPr>
        <p:spPr>
          <a:xfrm>
            <a:off x="2179421" y="4154624"/>
            <a:ext cx="3355585" cy="2010259"/>
          </a:xfrm>
          <a:prstGeom prst="round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05DB6765-02B5-4ED2-800E-4B5992E46002}"/>
              </a:ext>
            </a:extLst>
          </p:cNvPr>
          <p:cNvSpPr txBox="1"/>
          <p:nvPr/>
        </p:nvSpPr>
        <p:spPr>
          <a:xfrm>
            <a:off x="2245828" y="4897061"/>
            <a:ext cx="3462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dirty="0"/>
              <a:t>Institut de formation aux soins infirmiers (IFSI)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Préparateur en pharmacie 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Formations paramédicales : pédicure podologue, psychomotricien, orthoptiste, orthophoniste, ergothérapeute, ostéopathe … </a:t>
            </a: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BBA83476-0646-43A1-B42E-ABC296F17BEE}"/>
              </a:ext>
            </a:extLst>
          </p:cNvPr>
          <p:cNvSpPr txBox="1"/>
          <p:nvPr/>
        </p:nvSpPr>
        <p:spPr>
          <a:xfrm>
            <a:off x="6030209" y="5885733"/>
            <a:ext cx="274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BUT Chimie ou Génie chimique</a:t>
            </a:r>
          </a:p>
          <a:p>
            <a:r>
              <a:rPr lang="fr-FR" sz="1200" dirty="0"/>
              <a:t>BUT Hygiène sécurité environnement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889DFB84-C38A-431C-B21B-7564B490BD6C}"/>
              </a:ext>
            </a:extLst>
          </p:cNvPr>
          <p:cNvSpPr txBox="1"/>
          <p:nvPr/>
        </p:nvSpPr>
        <p:spPr>
          <a:xfrm flipH="1">
            <a:off x="2361752" y="4492894"/>
            <a:ext cx="1998688" cy="338554"/>
          </a:xfrm>
          <a:prstGeom prst="rect">
            <a:avLst/>
          </a:prstGeom>
          <a:solidFill>
            <a:srgbClr val="FF00FF"/>
          </a:solidFill>
        </p:spPr>
        <p:txBody>
          <a:bodyPr wrap="square" rtlCol="0">
            <a:spAutoFit/>
          </a:bodyPr>
          <a:lstStyle/>
          <a:p>
            <a:r>
              <a:rPr lang="fr-FR" sz="1600" b="1" dirty="0"/>
              <a:t>Ecoles spécialisées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BEB83B6D-BB98-4597-A19F-136FD949B777}"/>
              </a:ext>
            </a:extLst>
          </p:cNvPr>
          <p:cNvSpPr txBox="1"/>
          <p:nvPr/>
        </p:nvSpPr>
        <p:spPr>
          <a:xfrm flipH="1">
            <a:off x="9241998" y="5243790"/>
            <a:ext cx="2742656" cy="276999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fr-FR" sz="1200" dirty="0"/>
              <a:t>Licences (Bac +3)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C615DF38-BED2-4C27-B8B0-A86D7EC772B4}"/>
              </a:ext>
            </a:extLst>
          </p:cNvPr>
          <p:cNvSpPr txBox="1"/>
          <p:nvPr/>
        </p:nvSpPr>
        <p:spPr>
          <a:xfrm>
            <a:off x="9518381" y="5506355"/>
            <a:ext cx="2334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- Sciences et technologies, STAPS ..</a:t>
            </a:r>
          </a:p>
        </p:txBody>
      </p:sp>
      <p:cxnSp>
        <p:nvCxnSpPr>
          <p:cNvPr id="119" name="Connecteur droit avec flèche 118">
            <a:extLst>
              <a:ext uri="{FF2B5EF4-FFF2-40B4-BE49-F238E27FC236}">
                <a16:creationId xmlns:a16="http://schemas.microsoft.com/office/drawing/2014/main" id="{47ABD5C0-B533-4E3A-A31F-4605F4496D94}"/>
              </a:ext>
            </a:extLst>
          </p:cNvPr>
          <p:cNvCxnSpPr>
            <a:cxnSpLocks/>
          </p:cNvCxnSpPr>
          <p:nvPr/>
        </p:nvCxnSpPr>
        <p:spPr>
          <a:xfrm>
            <a:off x="9389182" y="5520789"/>
            <a:ext cx="5813" cy="4449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Flèche : bas 121">
            <a:extLst>
              <a:ext uri="{FF2B5EF4-FFF2-40B4-BE49-F238E27FC236}">
                <a16:creationId xmlns:a16="http://schemas.microsoft.com/office/drawing/2014/main" id="{4DF1110A-F60E-4CDA-9DFD-168999ECE1CA}"/>
              </a:ext>
            </a:extLst>
          </p:cNvPr>
          <p:cNvSpPr/>
          <p:nvPr/>
        </p:nvSpPr>
        <p:spPr>
          <a:xfrm rot="1377483">
            <a:off x="4216911" y="3173457"/>
            <a:ext cx="284073" cy="1271374"/>
          </a:xfrm>
          <a:prstGeom prst="down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Rectangle : coins arrondis 123">
            <a:extLst>
              <a:ext uri="{FF2B5EF4-FFF2-40B4-BE49-F238E27FC236}">
                <a16:creationId xmlns:a16="http://schemas.microsoft.com/office/drawing/2014/main" id="{380657EF-5E0E-4ED5-9F8F-D0048EE58D8B}"/>
              </a:ext>
            </a:extLst>
          </p:cNvPr>
          <p:cNvSpPr/>
          <p:nvPr/>
        </p:nvSpPr>
        <p:spPr>
          <a:xfrm>
            <a:off x="290437" y="3262613"/>
            <a:ext cx="1611816" cy="2010259"/>
          </a:xfrm>
          <a:prstGeom prst="roundRect">
            <a:avLst/>
          </a:prstGeom>
          <a:solidFill>
            <a:srgbClr val="99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Flèche : bas 122">
            <a:extLst>
              <a:ext uri="{FF2B5EF4-FFF2-40B4-BE49-F238E27FC236}">
                <a16:creationId xmlns:a16="http://schemas.microsoft.com/office/drawing/2014/main" id="{C8CA6995-AE31-4FA3-9803-44EAEBC71868}"/>
              </a:ext>
            </a:extLst>
          </p:cNvPr>
          <p:cNvSpPr/>
          <p:nvPr/>
        </p:nvSpPr>
        <p:spPr>
          <a:xfrm rot="3972658">
            <a:off x="2804881" y="2255068"/>
            <a:ext cx="284073" cy="2375629"/>
          </a:xfrm>
          <a:prstGeom prst="down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E0325136-665D-4052-B850-93092CD29ED7}"/>
              </a:ext>
            </a:extLst>
          </p:cNvPr>
          <p:cNvSpPr txBox="1"/>
          <p:nvPr/>
        </p:nvSpPr>
        <p:spPr>
          <a:xfrm flipH="1">
            <a:off x="413477" y="3348915"/>
            <a:ext cx="1292783" cy="73866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Concours et recrutements niveau bac</a:t>
            </a: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B9E61044-CA8C-4E2F-8564-FD3016367E55}"/>
              </a:ext>
            </a:extLst>
          </p:cNvPr>
          <p:cNvSpPr txBox="1"/>
          <p:nvPr/>
        </p:nvSpPr>
        <p:spPr>
          <a:xfrm>
            <a:off x="224344" y="4154624"/>
            <a:ext cx="1774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dirty="0"/>
              <a:t>Police, gendarmerie, armées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Fonction publique</a:t>
            </a:r>
          </a:p>
          <a:p>
            <a:pPr marL="285750" indent="-285750">
              <a:buFontTx/>
              <a:buChar char="-"/>
            </a:pPr>
            <a:r>
              <a:rPr lang="fr-FR" sz="1200" dirty="0" err="1"/>
              <a:t>Etc</a:t>
            </a:r>
            <a:r>
              <a:rPr lang="fr-FR" sz="1200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21963020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1934</TotalTime>
  <Words>415</Words>
  <Application>Microsoft Office PowerPoint</Application>
  <PresentationFormat>Grand écran</PresentationFormat>
  <Paragraphs>88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Camille AZ</dc:creator>
  <cp:lastModifiedBy>camille.auziol</cp:lastModifiedBy>
  <cp:revision>12</cp:revision>
  <cp:lastPrinted>2022-09-18T08:31:46Z</cp:lastPrinted>
  <dcterms:created xsi:type="dcterms:W3CDTF">2019-09-20T08:06:13Z</dcterms:created>
  <dcterms:modified xsi:type="dcterms:W3CDTF">2022-09-26T13:24:33Z</dcterms:modified>
</cp:coreProperties>
</file>